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4"/>
  </p:notesMasterIdLst>
  <p:sldIdLst>
    <p:sldId id="256" r:id="rId2"/>
    <p:sldId id="263" r:id="rId3"/>
    <p:sldId id="281" r:id="rId4"/>
    <p:sldId id="264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66" r:id="rId13"/>
    <p:sldId id="271" r:id="rId14"/>
    <p:sldId id="273" r:id="rId15"/>
    <p:sldId id="272" r:id="rId16"/>
    <p:sldId id="274" r:id="rId17"/>
    <p:sldId id="275" r:id="rId18"/>
    <p:sldId id="280" r:id="rId19"/>
    <p:sldId id="260" r:id="rId20"/>
    <p:sldId id="276" r:id="rId21"/>
    <p:sldId id="258" r:id="rId22"/>
    <p:sldId id="265" r:id="rId23"/>
    <p:sldId id="259" r:id="rId24"/>
    <p:sldId id="270" r:id="rId25"/>
    <p:sldId id="267" r:id="rId26"/>
    <p:sldId id="268" r:id="rId27"/>
    <p:sldId id="261" r:id="rId28"/>
    <p:sldId id="279" r:id="rId29"/>
    <p:sldId id="278" r:id="rId30"/>
    <p:sldId id="262" r:id="rId31"/>
    <p:sldId id="257" r:id="rId32"/>
    <p:sldId id="269" r:id="rId33"/>
  </p:sldIdLst>
  <p:sldSz cx="12192000" cy="6858000"/>
  <p:notesSz cx="6781800" cy="8839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6"/>
    <p:restoredTop sz="94539"/>
  </p:normalViewPr>
  <p:slideViewPr>
    <p:cSldViewPr snapToGrid="0" snapToObjects="1">
      <p:cViewPr varScale="1">
        <p:scale>
          <a:sx n="71" d="100"/>
          <a:sy n="71" d="100"/>
        </p:scale>
        <p:origin x="20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8463" cy="442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1750" y="0"/>
            <a:ext cx="2938463" cy="442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57C402-AB00-DB4B-908A-82BAF41CD60C}" type="datetimeFigureOut">
              <a:rPr lang="en-US" smtClean="0"/>
              <a:t>8/20/19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9775" y="1104900"/>
            <a:ext cx="5302250" cy="2982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7863" y="4254500"/>
            <a:ext cx="5426075" cy="3479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396288"/>
            <a:ext cx="2938463" cy="4429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1750" y="8396288"/>
            <a:ext cx="2938463" cy="4429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93124-B8D4-AB4A-8907-190BCFF2F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45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4CBE2-D4EF-5647-8B7A-D718B1E29967}" type="datetime1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30C2-0A24-E145-8202-AF5B337D3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81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CCA4-CEC2-7E4E-94B9-A41AE81F174E}" type="datetime1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30C2-0A24-E145-8202-AF5B337D3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56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795D3-438D-8643-B03C-E9991CC45095}" type="datetime1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30C2-0A24-E145-8202-AF5B337D3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94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C6CCB-AF74-7B40-AEF6-2E3B0E3F6203}" type="datetime1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30C2-0A24-E145-8202-AF5B337D3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1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F6690-7E78-1940-A991-CA0017BD80D5}" type="datetime1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30C2-0A24-E145-8202-AF5B337D3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7B504-7171-CA4C-AFCD-D8B514EFB207}" type="datetime1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30C2-0A24-E145-8202-AF5B337D3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11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9EA1B-396E-C940-9FF4-759A6061EE65}" type="datetime1">
              <a:rPr lang="en-US" smtClean="0"/>
              <a:t>8/20/19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30C2-0A24-E145-8202-AF5B337D3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53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6C9B-36AE-E042-B060-3D6B5424F9A9}" type="datetime1">
              <a:rPr lang="en-US" smtClean="0"/>
              <a:t>8/20/19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30C2-0A24-E145-8202-AF5B337D3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55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7BE5-F2F4-FA42-B09E-17C8C22FD843}" type="datetime1">
              <a:rPr lang="en-US" smtClean="0"/>
              <a:t>8/20/19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30C2-0A24-E145-8202-AF5B337D3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10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6124-9AFE-104B-A671-85B285FB8E3F}" type="datetime1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30C2-0A24-E145-8202-AF5B337D3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3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7429C-7543-0047-95B6-30EC98C56A55}" type="datetime1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630C2-0A24-E145-8202-AF5B337D3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5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E3CA4-9895-AA4E-A3E5-2D58D4492F2C}" type="datetime1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630C2-0A24-E145-8202-AF5B337D3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06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gadget.com/2014/10/18/disney-big-hero-6/" TargetMode="External"/><Relationship Id="rId4" Type="http://schemas.openxmlformats.org/officeDocument/2006/relationships/hyperlink" Target="http://www.geek.com/chips/inside-the-199-million-core-hours-that-created-big-hero-6-1609488/" TargetMode="External"/><Relationship Id="rId5" Type="http://schemas.openxmlformats.org/officeDocument/2006/relationships/hyperlink" Target="https://www.youtube.com/watch?t=39&amp;v=ckAGKzTKsvw" TargetMode="External"/><Relationship Id="rId6" Type="http://schemas.openxmlformats.org/officeDocument/2006/relationships/hyperlink" Target="https://www.youtube.com/watch?v=w4WD15EgLWc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xguide.com/featured/disneys-new-production-renderer-hyperion-yes-disney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hyperlink" Target="http://madebyevan.com/webgl-path-tracing/" TargetMode="External"/><Relationship Id="rId6" Type="http://schemas.openxmlformats.org/officeDocument/2006/relationships/hyperlink" Target="http://docs.unity3d.com/Manual/GIIntro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cs3451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indows.github.com/" TargetMode="External"/><Relationship Id="rId4" Type="http://schemas.openxmlformats.org/officeDocument/2006/relationships/hyperlink" Target="http://nodejs.org/" TargetMode="External"/><Relationship Id="rId5" Type="http://schemas.openxmlformats.org/officeDocument/2006/relationships/hyperlink" Target="http://www.typescriptlang.org/#Download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ac.github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TypeScriptSamples" TargetMode="External"/><Relationship Id="rId4" Type="http://schemas.openxmlformats.org/officeDocument/2006/relationships/hyperlink" Target="https://github.com/cs3451/f19-ex1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visualstudio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3451: Computer Graphics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Blair MacIntyre</a:t>
            </a:r>
          </a:p>
          <a:p>
            <a:r>
              <a:rPr lang="en-US" dirty="0"/>
              <a:t>Fall 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4CD07F5-77FA-DB48-92FC-A98159170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E7B4ED-CB61-B741-A2FA-5043B4FE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Isabelle </a:t>
            </a:r>
            <a:r>
              <a:rPr lang="en-US" dirty="0" smtClean="0"/>
              <a:t>Steffens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50AD27-A492-0D48-88B5-18C53CFA4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isteffens3@gatech.edu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AAD7D67-AC34-7340-8CE6-5EE02CD69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pic>
        <p:nvPicPr>
          <p:cNvPr id="1026" name="Picture 2" descr="ttps://cdn.discordapp.com/attachments/598153189413617684/613382291573702656/image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83"/>
          <a:stretch/>
        </p:blipFill>
        <p:spPr bwMode="auto">
          <a:xfrm>
            <a:off x="5638800" y="1"/>
            <a:ext cx="6553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855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40657B-D595-0D41-B2CD-FC8000664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Ethan </a:t>
            </a:r>
            <a:r>
              <a:rPr lang="en-US" dirty="0" smtClean="0"/>
              <a:t>Wilson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740441-CF39-534B-A2C1-FCC3F1D8D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ewilson72@gatech.edu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EF6D317-D4C9-9F47-BE53-54AB7492D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pic>
        <p:nvPicPr>
          <p:cNvPr id="2050" name="Picture 2" descr="ttps://cdn.discordapp.com/attachments/612997816461033483/613209047482630174/Imag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83"/>
          <a:stretch/>
        </p:blipFill>
        <p:spPr bwMode="auto">
          <a:xfrm>
            <a:off x="6972300" y="1"/>
            <a:ext cx="5219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240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Tracing: Global Illumination &amp; Rendering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1163A07-A464-9B4E-962C-EF82DEE93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274" y="1368425"/>
            <a:ext cx="7367452" cy="43513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5802" y="5824413"/>
            <a:ext cx="118203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Verdana" charset="0"/>
              </a:rPr>
              <a:t>Turner </a:t>
            </a:r>
            <a:r>
              <a:rPr lang="en-US" dirty="0" err="1">
                <a:solidFill>
                  <a:prstClr val="black"/>
                </a:solidFill>
                <a:latin typeface="Verdana" charset="0"/>
              </a:rPr>
              <a:t>Whitted</a:t>
            </a:r>
            <a:r>
              <a:rPr lang="en-US" dirty="0">
                <a:solidFill>
                  <a:prstClr val="black"/>
                </a:solidFill>
                <a:latin typeface="Verdana" charset="0"/>
              </a:rPr>
              <a:t>. 1980. An improved illumination model for shaded display. </a:t>
            </a:r>
            <a:r>
              <a:rPr lang="en-US" i="1" dirty="0" err="1">
                <a:solidFill>
                  <a:prstClr val="black"/>
                </a:solidFill>
                <a:latin typeface="Verdana" charset="0"/>
              </a:rPr>
              <a:t>Commun</a:t>
            </a:r>
            <a:r>
              <a:rPr lang="en-US" i="1" dirty="0">
                <a:solidFill>
                  <a:prstClr val="black"/>
                </a:solidFill>
                <a:latin typeface="Verdana" charset="0"/>
              </a:rPr>
              <a:t>. ACM</a:t>
            </a:r>
            <a:r>
              <a:rPr lang="en-US" dirty="0">
                <a:solidFill>
                  <a:prstClr val="black"/>
                </a:solidFill>
                <a:latin typeface="Verdana" charset="0"/>
              </a:rPr>
              <a:t> 23, 6 (June 1980), 343-349. DOI=10.1145/358876.358882 http://</a:t>
            </a:r>
            <a:r>
              <a:rPr lang="en-US" dirty="0" err="1">
                <a:solidFill>
                  <a:prstClr val="black"/>
                </a:solidFill>
                <a:latin typeface="Verdana" charset="0"/>
              </a:rPr>
              <a:t>doi.acm.org</a:t>
            </a:r>
            <a:r>
              <a:rPr lang="en-US" dirty="0">
                <a:solidFill>
                  <a:prstClr val="black"/>
                </a:solidFill>
                <a:latin typeface="Verdana" charset="0"/>
              </a:rPr>
              <a:t>/10.1145/358876.358882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41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Intuitive, Simple to Understand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50DBF7A-28FA-1A45-A683-3A8F8C887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40" y="1567625"/>
            <a:ext cx="873773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94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of Modern Global Illumination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B26F3DA6-21C0-D14D-83DF-215DECA87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016" y="1825625"/>
            <a:ext cx="5801784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25624"/>
            <a:ext cx="4360101" cy="4360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66726" y="6146328"/>
            <a:ext cx="637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 from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Ray_tracing</a:t>
            </a:r>
            <a:r>
              <a:rPr lang="en-US" dirty="0"/>
              <a:t>_(graphics)</a:t>
            </a:r>
          </a:p>
        </p:txBody>
      </p:sp>
    </p:spTree>
    <p:extLst>
      <p:ext uri="{BB962C8B-B14F-4D97-AF65-F5344CB8AC3E}">
        <p14:creationId xmlns:p14="http://schemas.microsoft.com/office/powerpoint/2010/main" val="164090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Basis of Animated Film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Pixar’s </a:t>
            </a:r>
            <a:r>
              <a:rPr lang="en-US" dirty="0" err="1"/>
              <a:t>Renderman</a:t>
            </a:r>
            <a:r>
              <a:rPr lang="en-US" dirty="0"/>
              <a:t>, recently Disney’s Hyperion</a:t>
            </a:r>
          </a:p>
          <a:p>
            <a:pPr lvl="1"/>
            <a:r>
              <a:rPr lang="en-US" sz="2000" dirty="0">
                <a:hlinkClick r:id="rId2"/>
              </a:rPr>
              <a:t>http://www.fxguide.com/featured/disneys-new-production-renderer-hyperion-yes-disney/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hlinkClick r:id="rId3"/>
              </a:rPr>
              <a:t>http://www.engadget.com/2014/10/18/disney-big-hero-6/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hlinkClick r:id="rId4"/>
              </a:rPr>
              <a:t>http://www.geek.com/chips/inside-the-199-million-core-hours-that-created-big-hero-6-1609488/</a:t>
            </a:r>
            <a:r>
              <a:rPr lang="en-US" sz="2000" dirty="0"/>
              <a:t> </a:t>
            </a:r>
          </a:p>
          <a:p>
            <a:r>
              <a:rPr lang="en-US" dirty="0"/>
              <a:t>Big Hero 6</a:t>
            </a:r>
          </a:p>
          <a:p>
            <a:pPr lvl="1"/>
            <a:r>
              <a:rPr lang="en-US" dirty="0"/>
              <a:t>Videos (Sizzle Trailer </a:t>
            </a:r>
            <a:r>
              <a:rPr lang="en-US" dirty="0">
                <a:hlinkClick r:id="rId5"/>
              </a:rPr>
              <a:t>https://www.youtube.com/watch?t=39&amp;v=ckAGKzTKsvw</a:t>
            </a:r>
            <a:r>
              <a:rPr lang="en-US" dirty="0"/>
              <a:t>, Graphics Tech </a:t>
            </a:r>
            <a:r>
              <a:rPr lang="en-US" dirty="0">
                <a:hlinkClick r:id="rId6"/>
              </a:rPr>
              <a:t>https://www.youtube.com/watch?v=w4WD15EgLWc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Hyperion renders 10 – 20 bounces of indirect lighting </a:t>
            </a:r>
          </a:p>
          <a:p>
            <a:pPr lvl="1"/>
            <a:r>
              <a:rPr lang="en-US" dirty="0"/>
              <a:t>Create new render farm: 55,000-cores across four geographic locations</a:t>
            </a:r>
          </a:p>
          <a:p>
            <a:pPr lvl="1"/>
            <a:r>
              <a:rPr lang="en-US" dirty="0"/>
              <a:t>San </a:t>
            </a:r>
            <a:r>
              <a:rPr lang="en-US" dirty="0" err="1"/>
              <a:t>Fransokyo</a:t>
            </a:r>
            <a:r>
              <a:rPr lang="en-US" dirty="0"/>
              <a:t> contains around 83,000 buildings, 260,000 trees, 215,000 streetlights and 100,000 vehicles (plus thousands of crowd extras)</a:t>
            </a:r>
          </a:p>
          <a:p>
            <a:pPr lvl="1"/>
            <a:r>
              <a:rPr lang="en-US" dirty="0"/>
              <a:t>20 million </a:t>
            </a:r>
            <a:r>
              <a:rPr lang="en-US" dirty="0" err="1"/>
              <a:t>microbots</a:t>
            </a:r>
            <a:r>
              <a:rPr lang="en-US" dirty="0"/>
              <a:t> onscreen in a given shot, on average</a:t>
            </a:r>
          </a:p>
          <a:p>
            <a:pPr lvl="1"/>
            <a:r>
              <a:rPr lang="en-US" dirty="0"/>
              <a:t>199 million core-hours to render</a:t>
            </a:r>
          </a:p>
          <a:p>
            <a:pPr lvl="2"/>
            <a:r>
              <a:rPr lang="en-US" dirty="0"/>
              <a:t>Peak production ran at 1.1 million core-hours per day</a:t>
            </a:r>
          </a:p>
          <a:p>
            <a:pPr lvl="2"/>
            <a:r>
              <a:rPr lang="en-US" dirty="0"/>
              <a:t>Tangled was 11.5 core-hours, could render on the BH6 farm in under 10 days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95B1327-FE41-6644-862A-A60568596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988407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(“real-time”) Rendering Inverts Things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5931" y="1891105"/>
            <a:ext cx="6773122" cy="4075233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D745622-61A7-724F-A027-FF7CB6BB3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488668"/>
            <a:ext cx="111291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techpubs.sgi.com</a:t>
            </a:r>
            <a:r>
              <a:rPr lang="en-US" sz="1100" dirty="0"/>
              <a:t>/library/</a:t>
            </a:r>
            <a:r>
              <a:rPr lang="en-US" sz="1100" dirty="0" err="1"/>
              <a:t>dynaweb_docs</a:t>
            </a:r>
            <a:r>
              <a:rPr lang="en-US" sz="1100" dirty="0"/>
              <a:t>/0630/</a:t>
            </a:r>
            <a:r>
              <a:rPr lang="en-US" sz="1100" dirty="0" err="1"/>
              <a:t>SGI_Developer</a:t>
            </a:r>
            <a:r>
              <a:rPr lang="en-US" sz="1100" dirty="0"/>
              <a:t>/books/</a:t>
            </a:r>
            <a:r>
              <a:rPr lang="en-US" sz="1100" dirty="0" err="1"/>
              <a:t>Perf_PG</a:t>
            </a:r>
            <a:r>
              <a:rPr lang="en-US" sz="1100" dirty="0"/>
              <a:t>/</a:t>
            </a:r>
            <a:r>
              <a:rPr lang="en-US" sz="1100" dirty="0" err="1"/>
              <a:t>sgi_html</a:t>
            </a:r>
            <a:r>
              <a:rPr lang="en-US" sz="1100" dirty="0"/>
              <a:t>/ch02.html</a:t>
            </a:r>
          </a:p>
        </p:txBody>
      </p:sp>
    </p:spTree>
    <p:extLst>
      <p:ext uri="{BB962C8B-B14F-4D97-AF65-F5344CB8AC3E}">
        <p14:creationId xmlns:p14="http://schemas.microsoft.com/office/powerpoint/2010/main" val="961215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 let us blur the lines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4D7F245-F3F7-AE4B-96BE-58B88CD3E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592" y="2384127"/>
            <a:ext cx="6649384" cy="4153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20" y="2384127"/>
            <a:ext cx="3228016" cy="3234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986" y="3303102"/>
            <a:ext cx="3240675" cy="32343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0712" y="2014795"/>
            <a:ext cx="4499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http://madebyevan.com/webgl-path-tracing/</a:t>
            </a:r>
            <a:r>
              <a:rPr lang="en-US" dirty="0"/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83661" y="2014795"/>
            <a:ext cx="4579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</a:t>
            </a:r>
            <a:r>
              <a:rPr lang="en-US">
                <a:hlinkClick r:id="rId6"/>
              </a:rPr>
              <a:t>://docs.unity3d.com/Manual/</a:t>
            </a:r>
            <a:r>
              <a:rPr lang="en-US" dirty="0">
                <a:hlinkClick r:id="rId6"/>
              </a:rPr>
              <a:t>GIIntro.html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1215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55B686-EA2C-C94B-A52B-59CAADAE2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3E8F6D-AE1F-9248-85EC-2C586A124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29BEA23-FB88-7C47-A0A4-E032B6B35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BE406DAC-A5DE-204C-B39E-56B6CA663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" r="6875" b="30588"/>
          <a:stretch/>
        </p:blipFill>
        <p:spPr bwMode="auto">
          <a:xfrm>
            <a:off x="-12251" y="681037"/>
            <a:ext cx="12204251" cy="552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298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First 10 weeks: Global Illumination (offline) vs Interactive Graphics (online)</a:t>
            </a:r>
          </a:p>
          <a:p>
            <a:pPr lvl="1"/>
            <a:r>
              <a:rPr lang="en-US" dirty="0"/>
              <a:t>Interactive 3D graphics</a:t>
            </a:r>
          </a:p>
          <a:p>
            <a:pPr lvl="2"/>
            <a:r>
              <a:rPr lang="en-US" dirty="0"/>
              <a:t>3D mathematical foundations</a:t>
            </a:r>
          </a:p>
          <a:p>
            <a:pPr lvl="2"/>
            <a:r>
              <a:rPr lang="en-US" dirty="0"/>
              <a:t>Scene graphs, the graphics pipeline</a:t>
            </a:r>
          </a:p>
          <a:p>
            <a:pPr lvl="1"/>
            <a:r>
              <a:rPr lang="en-US" dirty="0"/>
              <a:t>Shading and lighting</a:t>
            </a:r>
          </a:p>
          <a:p>
            <a:pPr lvl="1"/>
            <a:r>
              <a:rPr lang="en-US" dirty="0"/>
              <a:t>Hardware and GPU programming</a:t>
            </a:r>
          </a:p>
          <a:p>
            <a:pPr lvl="1"/>
            <a:r>
              <a:rPr lang="en-US" dirty="0"/>
              <a:t>Intro to Global Illumination with Ray tracing </a:t>
            </a:r>
          </a:p>
          <a:p>
            <a:r>
              <a:rPr lang="en-US" dirty="0"/>
              <a:t>Return to other topics later</a:t>
            </a:r>
          </a:p>
          <a:p>
            <a:pPr lvl="1"/>
            <a:r>
              <a:rPr lang="en-US" dirty="0"/>
              <a:t>Curves, surfaces, meshes, data structures and models</a:t>
            </a:r>
          </a:p>
          <a:p>
            <a:pPr lvl="1"/>
            <a:r>
              <a:rPr lang="en-US" dirty="0"/>
              <a:t>More rendering (Radiometry, Light and Color)</a:t>
            </a:r>
          </a:p>
          <a:p>
            <a:pPr lvl="1"/>
            <a:r>
              <a:rPr lang="en-US" dirty="0"/>
              <a:t>Real time interactive graphics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C337FFB-1F60-EE46-BEF7-9C7C2D6E6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630668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Introductions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Instructor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Blair MacIntyre</a:t>
            </a:r>
          </a:p>
          <a:p>
            <a:pPr lvl="1">
              <a:lnSpc>
                <a:spcPct val="90000"/>
              </a:lnSpc>
            </a:pPr>
            <a:r>
              <a:rPr lang="en-US" altLang="en-US" dirty="0" err="1"/>
              <a:t>blair@cc.gatech.edu</a:t>
            </a:r>
            <a:endParaRPr lang="en-US" altLang="en-US" dirty="0"/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Augmented and Mixed Reality (</a:t>
            </a:r>
            <a:r>
              <a:rPr lang="ja-JP" altLang="en-US" dirty="0"/>
              <a:t>“</a:t>
            </a:r>
            <a:r>
              <a:rPr lang="en-US" altLang="ja-JP" dirty="0"/>
              <a:t>interactive 3D in the world</a:t>
            </a:r>
            <a:r>
              <a:rPr lang="ja-JP" altLang="en-US" dirty="0"/>
              <a:t>”</a:t>
            </a:r>
            <a:r>
              <a:rPr lang="en-US" altLang="ja-JP" dirty="0"/>
              <a:t>), Games, Graphics, HCI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Professor, </a:t>
            </a:r>
            <a:r>
              <a:rPr lang="en-US" altLang="en-US" dirty="0" err="1"/>
              <a:t>Coc</a:t>
            </a:r>
            <a:r>
              <a:rPr lang="en-US" altLang="en-US" dirty="0"/>
              <a:t>/IC; </a:t>
            </a:r>
            <a:r>
              <a:rPr lang="en-US" altLang="en-US" dirty="0" err="1"/>
              <a:t>Adjunt</a:t>
            </a:r>
            <a:r>
              <a:rPr lang="en-US" altLang="en-US" dirty="0"/>
              <a:t> Professor, LMC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Principal Research Scientist, Mozilla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Design of MR/AR experiences (3D in the world), web-based XR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Background in math, CS, 3D graphics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PhD research in distributed interactive 3D software design</a:t>
            </a:r>
          </a:p>
        </p:txBody>
      </p:sp>
      <p:sp>
        <p:nvSpPr>
          <p:cNvPr id="2764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55000" y="622935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400">
                <a:solidFill>
                  <a:schemeClr val="bg2"/>
                </a:solidFill>
              </a:rPr>
              <a:t>Copyright 2019 Blair MacIntyre ((CC BY-NC-SA 4.0))</a:t>
            </a:r>
            <a:endParaRPr lang="en-US" altLang="en-US" sz="1400">
              <a:solidFill>
                <a:schemeClr val="bg2"/>
              </a:solidFill>
              <a:latin typeface="Comic Sans MS" charset="0"/>
            </a:endParaRPr>
          </a:p>
        </p:txBody>
      </p:sp>
      <p:pic>
        <p:nvPicPr>
          <p:cNvPr id="27652" name="Picture 5" descr="blair-vio-frnt-d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52400"/>
            <a:ext cx="233838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C0554F6-D7CA-7648-9560-6E083F760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152400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85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err="1"/>
              <a:t>Administrivia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6457BAE-A054-0B4E-9408-00229565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576486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catalog</a:t>
            </a:r>
          </a:p>
          <a:p>
            <a:pPr lvl="1"/>
            <a:r>
              <a:rPr lang="en-US" dirty="0"/>
              <a:t>Geometric constructions; transformations; perception; reflection models; photorealistic; non-photorealistic, and image-based rendering; rendering software and API's; triangle-mesh processing; graphic acceleration; user-interaction, design and animation.</a:t>
            </a:r>
          </a:p>
          <a:p>
            <a:r>
              <a:rPr lang="en-US" dirty="0"/>
              <a:t>Essentially</a:t>
            </a:r>
          </a:p>
          <a:p>
            <a:pPr lvl="1"/>
            <a:r>
              <a:rPr lang="en-US" dirty="0"/>
              <a:t>Modern 3D graphics, both online and offline</a:t>
            </a:r>
          </a:p>
          <a:p>
            <a:pPr lvl="1"/>
            <a:r>
              <a:rPr lang="en-US" dirty="0"/>
              <a:t>Creating interactive graphical applications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2D9F014-444C-3B41-8DB8-F90D29D22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722308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127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MATH 2605 or MATH 2401 or MATH 2411 or MATH 24X1, and</a:t>
            </a:r>
          </a:p>
          <a:p>
            <a:pPr lvl="1"/>
            <a:r>
              <a:rPr lang="en-US" dirty="0" err="1"/>
              <a:t>Calc</a:t>
            </a:r>
            <a:r>
              <a:rPr lang="en-US" dirty="0"/>
              <a:t> III:  Linear algebra, calculus concepts, numerical methods </a:t>
            </a:r>
          </a:p>
          <a:p>
            <a:pPr lvl="1"/>
            <a:r>
              <a:rPr lang="en-US" dirty="0"/>
              <a:t>Why? Graphics uses math, especially these topics</a:t>
            </a:r>
          </a:p>
          <a:p>
            <a:r>
              <a:rPr lang="en-US" dirty="0"/>
              <a:t>CS 2110 or CS 2261, and </a:t>
            </a:r>
          </a:p>
          <a:p>
            <a:pPr lvl="1"/>
            <a:r>
              <a:rPr lang="en-US" dirty="0"/>
              <a:t>Hardware/software systems, how machines work </a:t>
            </a:r>
          </a:p>
          <a:p>
            <a:pPr lvl="1"/>
            <a:r>
              <a:rPr lang="en-US" dirty="0"/>
              <a:t>Why? Understanding graphics hardware, GPU programming</a:t>
            </a:r>
          </a:p>
          <a:p>
            <a:r>
              <a:rPr lang="en-US" dirty="0"/>
              <a:t>CS 1332, and </a:t>
            </a:r>
          </a:p>
          <a:p>
            <a:pPr lvl="1"/>
            <a:r>
              <a:rPr lang="en-US" dirty="0"/>
              <a:t>Data structures and algorithms</a:t>
            </a:r>
          </a:p>
          <a:p>
            <a:pPr lvl="1"/>
            <a:r>
              <a:rPr lang="en-US" dirty="0"/>
              <a:t>Why? Trees, lists, queues, more complex spatial data structures</a:t>
            </a:r>
          </a:p>
          <a:p>
            <a:r>
              <a:rPr lang="en-US" dirty="0"/>
              <a:t>CS 2340</a:t>
            </a:r>
          </a:p>
          <a:p>
            <a:pPr lvl="1"/>
            <a:r>
              <a:rPr lang="en-US" dirty="0"/>
              <a:t>OOP, software design, debugging and testing</a:t>
            </a:r>
          </a:p>
          <a:p>
            <a:pPr lvl="1"/>
            <a:r>
              <a:rPr lang="en-US" dirty="0"/>
              <a:t>Why? Graphics programs and libraries are complex, we’ll use objects and OOP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D612C1D-E28E-A244-8E98-4C10D0457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</a:t>
            </a:r>
          </a:p>
          <a:p>
            <a:pPr lvl="1"/>
            <a:r>
              <a:rPr lang="en-US" dirty="0"/>
              <a:t>Mathematical and algorithmic foundations of computer graphics</a:t>
            </a:r>
          </a:p>
          <a:p>
            <a:pPr lvl="1"/>
            <a:r>
              <a:rPr lang="en-US" dirty="0"/>
              <a:t>Limits of approximating real visual phenomena digitally</a:t>
            </a:r>
          </a:p>
          <a:p>
            <a:pPr lvl="1"/>
            <a:r>
              <a:rPr lang="en-US" dirty="0"/>
              <a:t>Differences between online and offline graphics techniques</a:t>
            </a:r>
          </a:p>
          <a:p>
            <a:pPr lvl="1"/>
            <a:r>
              <a:rPr lang="en-US" dirty="0"/>
              <a:t>Modern graphics hardware architectures, GPU programming</a:t>
            </a:r>
          </a:p>
          <a:p>
            <a:pPr lvl="1"/>
            <a:r>
              <a:rPr lang="en-US" dirty="0"/>
              <a:t>How to create interactive graphical applications</a:t>
            </a:r>
          </a:p>
          <a:p>
            <a:endParaRPr lang="en-US" dirty="0"/>
          </a:p>
          <a:p>
            <a:r>
              <a:rPr lang="en-US" dirty="0"/>
              <a:t>Additionally</a:t>
            </a:r>
          </a:p>
          <a:p>
            <a:pPr lvl="1"/>
            <a:r>
              <a:rPr lang="en-US" dirty="0"/>
              <a:t>Tools, technologies and techniques for doing interactive 3D graphics on the web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5496648-1CA6-324B-BA8B-4D6E727C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337739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Resources on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http://github.com/cs3451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Source to everything (website, samples, assignment source code)</a:t>
            </a:r>
          </a:p>
          <a:p>
            <a:endParaRPr lang="en-US" dirty="0"/>
          </a:p>
          <a:p>
            <a:r>
              <a:rPr lang="en-US" dirty="0"/>
              <a:t>Website will change over semester</a:t>
            </a:r>
          </a:p>
          <a:p>
            <a:pPr lvl="1"/>
            <a:r>
              <a:rPr lang="en-US" dirty="0"/>
              <a:t>I’ll try to make the changes obvious!  Will post announcements to the site</a:t>
            </a:r>
          </a:p>
          <a:p>
            <a:pPr lvl="1"/>
            <a:endParaRPr lang="en-US" dirty="0"/>
          </a:p>
          <a:p>
            <a:r>
              <a:rPr lang="en-US" dirty="0"/>
              <a:t>Schedule is a starting point, may also change</a:t>
            </a:r>
          </a:p>
          <a:p>
            <a:pPr lvl="1"/>
            <a:r>
              <a:rPr lang="en-US" dirty="0"/>
              <a:t>But I’ll try not to move assignment deadlines and midterm date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7255316-7733-2A40-847A-8740DF8B9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595839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Heavy emphasis on assignments</a:t>
            </a:r>
          </a:p>
          <a:p>
            <a:pPr lvl="1"/>
            <a:r>
              <a:rPr lang="en-US" dirty="0"/>
              <a:t>Assignments:	75%</a:t>
            </a:r>
          </a:p>
          <a:p>
            <a:pPr lvl="2"/>
            <a:r>
              <a:rPr lang="en-US" dirty="0"/>
              <a:t>Assignment 0: 5%, remaining 5 share 70%</a:t>
            </a:r>
          </a:p>
          <a:p>
            <a:pPr lvl="1"/>
            <a:r>
              <a:rPr lang="en-US" dirty="0"/>
              <a:t>Midterm exam:	10%</a:t>
            </a:r>
          </a:p>
          <a:p>
            <a:pPr lvl="1"/>
            <a:r>
              <a:rPr lang="en-US" dirty="0"/>
              <a:t>Final exam:	15%</a:t>
            </a:r>
          </a:p>
          <a:p>
            <a:endParaRPr lang="en-US" dirty="0"/>
          </a:p>
          <a:p>
            <a:r>
              <a:rPr lang="en-US" dirty="0"/>
              <a:t>Final Grade:</a:t>
            </a:r>
          </a:p>
          <a:p>
            <a:pPr marL="0" indent="0">
              <a:buNone/>
            </a:pPr>
            <a:r>
              <a:rPr lang="en-US" dirty="0"/>
              <a:t>		60	70	80	90</a:t>
            </a:r>
          </a:p>
          <a:p>
            <a:pPr marL="0" indent="0">
              <a:buNone/>
            </a:pPr>
            <a:r>
              <a:rPr lang="en-US" dirty="0"/>
              <a:t>	      F	  |   D	  |   C	  |   B	  |   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1617CA4-6928-1E48-A82F-54FEFA7FB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297785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material</a:t>
            </a:r>
          </a:p>
          <a:p>
            <a:r>
              <a:rPr lang="en-US" dirty="0"/>
              <a:t>Bring a laptop</a:t>
            </a:r>
          </a:p>
          <a:p>
            <a:endParaRPr lang="en-US" dirty="0"/>
          </a:p>
          <a:p>
            <a:r>
              <a:rPr lang="en-US" altLang="en-US" dirty="0"/>
              <a:t>You are responsible for anything we talk about in class.   If you miss class, talk to classmates!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721DC98-7EC5-FA40-82AC-A72DAE53F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246088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Annoying Warning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I’ve had too many complaints about students distracting others by goofing around on laptops.  So: NO OPEN LAPTOPS in class, unless we ask you to take them out</a:t>
            </a:r>
          </a:p>
          <a:p>
            <a:pPr lvl="1"/>
            <a:r>
              <a:rPr lang="en-US" altLang="en-US" sz="2000" dirty="0"/>
              <a:t>If you like to take notes on your laptop, fine.  But, I may ask you to show me what you are doing, at any moment.  And I may ask you to send me your notes, just to see.</a:t>
            </a:r>
          </a:p>
          <a:p>
            <a:endParaRPr lang="en-US" altLang="en-US" sz="2400" dirty="0"/>
          </a:p>
          <a:p>
            <a:r>
              <a:rPr lang="en-US" altLang="en-US" sz="2400" dirty="0"/>
              <a:t>No recording devices, without permission</a:t>
            </a:r>
          </a:p>
          <a:p>
            <a:pPr lvl="1"/>
            <a:r>
              <a:rPr lang="en-US" altLang="en-US" sz="2000" dirty="0"/>
              <a:t>If you want to use a </a:t>
            </a:r>
            <a:r>
              <a:rPr lang="en-US" altLang="en-US" sz="2000" dirty="0" err="1"/>
              <a:t>Livescribe</a:t>
            </a:r>
            <a:r>
              <a:rPr lang="en-US" altLang="en-US" sz="2000" dirty="0"/>
              <a:t>, audio recorder, etc., let me know</a:t>
            </a:r>
          </a:p>
          <a:p>
            <a:pPr lvl="1"/>
            <a:r>
              <a:rPr lang="en-US" altLang="en-US" sz="2000" dirty="0"/>
              <a:t>You may NOT record any video</a:t>
            </a:r>
          </a:p>
          <a:p>
            <a:pPr lvl="1"/>
            <a:r>
              <a:rPr lang="en-US" altLang="en-US" sz="2000" dirty="0"/>
              <a:t>You MUST NOT share ANY recording (pics, audio) with anyone outside the class</a:t>
            </a:r>
          </a:p>
          <a:p>
            <a:pPr lvl="2"/>
            <a:endParaRPr lang="en-US" altLang="en-US" sz="1600" dirty="0"/>
          </a:p>
        </p:txBody>
      </p:sp>
      <p:sp>
        <p:nvSpPr>
          <p:cNvPr id="22531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-128"/>
              </a:defRPr>
            </a:lvl9pPr>
          </a:lstStyle>
          <a:p>
            <a:r>
              <a:rPr lang="en-US" altLang="en-US" sz="1400">
                <a:solidFill>
                  <a:schemeClr val="bg2"/>
                </a:solidFill>
              </a:rPr>
              <a:t>Copyright 2019 Blair MacIntyre ((CC BY-NC-SA 4.0))</a:t>
            </a:r>
            <a:endParaRPr lang="en-US" altLang="en-US" sz="1400">
              <a:solidFill>
                <a:schemeClr val="bg2"/>
              </a:solidFill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390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E2515AA-9574-C947-8CF9-E5F02E369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59361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2E30E8F-FC08-D14D-BF0B-C602297AB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466243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9E34ED-42C9-C64A-820F-087B1ABA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38AE02-1218-DA4D-B917-3D895AE74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A6D9B8F-B4E6-AB45-A166-9F6E4312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1509864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Interactive walkthrough of some web programming, Typescript and </a:t>
            </a:r>
            <a:r>
              <a:rPr lang="en-US" dirty="0" err="1"/>
              <a:t>Javascript</a:t>
            </a:r>
            <a:r>
              <a:rPr lang="en-US" dirty="0"/>
              <a:t> concepts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B3EA564-E240-6944-B6A2-32E79F76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777720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for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Ensure you have a browser that supports </a:t>
            </a:r>
            <a:r>
              <a:rPr lang="en-US" dirty="0" err="1"/>
              <a:t>WebGL</a:t>
            </a:r>
            <a:r>
              <a:rPr lang="en-US" dirty="0"/>
              <a:t> and web debugging</a:t>
            </a:r>
          </a:p>
          <a:p>
            <a:pPr lvl="1"/>
            <a:r>
              <a:rPr lang="en-US" dirty="0"/>
              <a:t>Any up-to-date browser should work</a:t>
            </a:r>
          </a:p>
          <a:p>
            <a:r>
              <a:rPr lang="en-US" dirty="0"/>
              <a:t>Install </a:t>
            </a:r>
            <a:r>
              <a:rPr lang="en-US" dirty="0" err="1"/>
              <a:t>Git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https://mac.github.com</a:t>
            </a:r>
            <a:r>
              <a:rPr lang="en-US" dirty="0"/>
              <a:t> or </a:t>
            </a:r>
            <a:r>
              <a:rPr lang="en-US" dirty="0">
                <a:hlinkClick r:id="rId3"/>
              </a:rPr>
              <a:t>https://windows.github.com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Log into </a:t>
            </a:r>
            <a:r>
              <a:rPr lang="en-US" dirty="0" err="1"/>
              <a:t>github.com</a:t>
            </a:r>
            <a:r>
              <a:rPr lang="en-US" dirty="0"/>
              <a:t>, create an account if you don’t have one, doesn’t need to be personally identifying (we’ll get you to submit it)</a:t>
            </a:r>
          </a:p>
          <a:p>
            <a:r>
              <a:rPr lang="en-US" dirty="0"/>
              <a:t>Install Node (including </a:t>
            </a:r>
            <a:r>
              <a:rPr lang="en-US" dirty="0" err="1"/>
              <a:t>npm</a:t>
            </a:r>
            <a:r>
              <a:rPr lang="en-US" dirty="0"/>
              <a:t> and other tools)</a:t>
            </a:r>
          </a:p>
          <a:p>
            <a:pPr lvl="1"/>
            <a:r>
              <a:rPr lang="en-US" dirty="0">
                <a:hlinkClick r:id="rId4"/>
              </a:rPr>
              <a:t>http://nodejs.org</a:t>
            </a:r>
            <a:endParaRPr lang="en-US" dirty="0"/>
          </a:p>
          <a:p>
            <a:r>
              <a:rPr lang="en-US" dirty="0"/>
              <a:t>Install Typescript</a:t>
            </a:r>
          </a:p>
          <a:p>
            <a:pPr lvl="1"/>
            <a:r>
              <a:rPr lang="en-US" dirty="0">
                <a:hlinkClick r:id="rId5"/>
              </a:rPr>
              <a:t>http://www.typescriptlang.org/#Download</a:t>
            </a:r>
            <a:endParaRPr lang="en-US" dirty="0"/>
          </a:p>
          <a:p>
            <a:pPr lvl="1"/>
            <a:r>
              <a:rPr lang="en-US" dirty="0" err="1"/>
              <a:t>npm</a:t>
            </a:r>
            <a:r>
              <a:rPr lang="en-US" dirty="0"/>
              <a:t> install –g typescript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75F24F3-7B90-EB4A-90CB-53B28B147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1141616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an editor with Typescript language service extension </a:t>
            </a:r>
          </a:p>
          <a:p>
            <a:pPr lvl="1"/>
            <a:r>
              <a:rPr lang="en-US" dirty="0"/>
              <a:t>I’m currently using Visual Studio Code</a:t>
            </a:r>
          </a:p>
          <a:p>
            <a:pPr lvl="2"/>
            <a:r>
              <a:rPr lang="en-US" dirty="0">
                <a:hlinkClick r:id="rId2"/>
              </a:rPr>
              <a:t>https://code.visualstudio.com</a:t>
            </a:r>
            <a:endParaRPr lang="en-US" dirty="0"/>
          </a:p>
          <a:p>
            <a:pPr lvl="1"/>
            <a:r>
              <a:rPr lang="en-US" dirty="0"/>
              <a:t>Also: Visual Studio, </a:t>
            </a:r>
            <a:r>
              <a:rPr lang="en-US" dirty="0" err="1"/>
              <a:t>WebStorm</a:t>
            </a:r>
            <a:r>
              <a:rPr lang="en-US" dirty="0"/>
              <a:t>, Atom, Sublime Text, Eclipse all have some level of support</a:t>
            </a:r>
          </a:p>
          <a:p>
            <a:r>
              <a:rPr lang="en-US" dirty="0"/>
              <a:t>Check out the Typescript samples</a:t>
            </a:r>
          </a:p>
          <a:p>
            <a:pPr lvl="1"/>
            <a:r>
              <a:rPr lang="en-US" dirty="0">
                <a:hlinkClick r:id="rId3"/>
              </a:rPr>
              <a:t>https://github.com/Microsoft/TypeScriptSamples</a:t>
            </a:r>
            <a:endParaRPr lang="en-US" dirty="0"/>
          </a:p>
          <a:p>
            <a:r>
              <a:rPr lang="en-US" dirty="0"/>
              <a:t>Clone ex1 from class repository</a:t>
            </a:r>
          </a:p>
          <a:p>
            <a:pPr lvl="1"/>
            <a:r>
              <a:rPr lang="en-US" dirty="0">
                <a:hlinkClick r:id="rId4"/>
              </a:rPr>
              <a:t>https://github.com/cs3451/f19-ex1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03BCE88-5DE6-5E4F-9F2E-26396E989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150203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Elie Diaz (ediaz30@gatech.edu) </a:t>
            </a:r>
          </a:p>
          <a:p>
            <a:r>
              <a:rPr lang="en-US" dirty="0"/>
              <a:t>Evan Goode (egoode6@gatech.edu)</a:t>
            </a:r>
          </a:p>
          <a:p>
            <a:r>
              <a:rPr lang="en-US" dirty="0" smtClean="0"/>
              <a:t>Ryan </a:t>
            </a:r>
            <a:r>
              <a:rPr lang="en-US" dirty="0"/>
              <a:t>He (zhe66@gatech.edu)</a:t>
            </a:r>
          </a:p>
          <a:p>
            <a:r>
              <a:rPr lang="en-US" dirty="0"/>
              <a:t>Daniel Kane (dkane6@gatech.edu)</a:t>
            </a:r>
          </a:p>
          <a:p>
            <a:r>
              <a:rPr lang="en-US" dirty="0"/>
              <a:t>Austin Passmore (lpassmore3@gatech.edu)</a:t>
            </a:r>
          </a:p>
          <a:p>
            <a:r>
              <a:rPr lang="en-US" dirty="0"/>
              <a:t>Isabelle Steffens (isteffens3@gatech.edu)</a:t>
            </a:r>
          </a:p>
          <a:p>
            <a:r>
              <a:rPr lang="en-US" dirty="0"/>
              <a:t>Ethan Wilson (ewilson72@gatech.edu)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F467167-0067-B245-812F-F3C6DDF14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1184214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8EB2E1-116E-2042-BCC8-26394E9FB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Elie</a:t>
            </a:r>
            <a:r>
              <a:rPr lang="en-US" dirty="0"/>
              <a:t> </a:t>
            </a:r>
            <a:r>
              <a:rPr lang="en-US" dirty="0" smtClean="0"/>
              <a:t>Diaz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67C891-63FC-F648-BEB2-5855F5791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ediaz30@gatech.edu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A1B0054-9DB7-2B42-B988-707225A28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pic>
        <p:nvPicPr>
          <p:cNvPr id="3074" name="Picture 2" descr="ttps://cdn.discordapp.com/attachments/612997687830249478/613384621815758848/12047011_1012324858820043_8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475" y="0"/>
            <a:ext cx="6867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714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BC08E3-4E0B-7842-BF1B-29F03AD6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Evan </a:t>
            </a:r>
            <a:r>
              <a:rPr lang="en-US" dirty="0" smtClean="0"/>
              <a:t>Goode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0E49FB-59DF-7540-AA14-E0FCCB7C9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egoode6@gatech.edu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F079A01-B4F9-D144-ACDF-6C38C7395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pic>
        <p:nvPicPr>
          <p:cNvPr id="6146" name="Picture 2" descr="ttps://cdn.discordapp.com/attachments/598153121713225762/613395371837620225/IMG_20190820_1130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80" y="1"/>
            <a:ext cx="58451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184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3F8018-0659-6543-BE0C-F0DD7DC18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Ryan He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D889C7-2BA1-274A-A89E-556D558AE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zhe66@gatech.edu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D145CFC-E409-8F43-9045-2BE28E926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pic>
        <p:nvPicPr>
          <p:cNvPr id="5122" name="Picture 2" descr="ttps://cdn.discordapp.com/attachments/613393864941895682/613394104360894475/Ryan_Profile_Pic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0" r="12298"/>
          <a:stretch/>
        </p:blipFill>
        <p:spPr bwMode="auto">
          <a:xfrm>
            <a:off x="5576047" y="0"/>
            <a:ext cx="6615953" cy="688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084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B2BD5F-BC88-DF48-9886-5D86803D9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Daniel </a:t>
            </a:r>
            <a:r>
              <a:rPr lang="en-US" dirty="0" smtClean="0"/>
              <a:t>Kane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064FA7A-2816-3A4A-80DC-E13F80921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dkane6@gatech.edu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8853C43-87FC-FE4E-9D22-2A29C66C6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3119" t="5324" r="21149" b="50588"/>
          <a:stretch/>
        </p:blipFill>
        <p:spPr>
          <a:xfrm>
            <a:off x="6437532" y="0"/>
            <a:ext cx="5754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11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81200D-9256-E242-81FF-A624C364D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Austin </a:t>
            </a:r>
            <a:r>
              <a:rPr lang="en-US" dirty="0" smtClean="0"/>
              <a:t>Passmore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353851-39BA-1444-A4CC-5C38EEB2E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lpassmore3@gatech.edu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45B6B50-E105-5D42-BC4C-CF8465315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pic>
        <p:nvPicPr>
          <p:cNvPr id="4098" name="Picture 2" descr="ttps://cdn.discordapp.com/attachments/612984975536553985/613384727000514570/20170625_1206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890" y="-33662"/>
            <a:ext cx="5163110" cy="689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07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11767</TotalTime>
  <Words>1253</Words>
  <Application>Microsoft Macintosh PowerPoint</Application>
  <PresentationFormat>Widescreen</PresentationFormat>
  <Paragraphs>188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Calibri</vt:lpstr>
      <vt:lpstr>Calibri Light</vt:lpstr>
      <vt:lpstr>Comic Sans MS</vt:lpstr>
      <vt:lpstr>ＭＳ Ｐゴシック</vt:lpstr>
      <vt:lpstr>Tahoma</vt:lpstr>
      <vt:lpstr>Verdana</vt:lpstr>
      <vt:lpstr>游ゴシック</vt:lpstr>
      <vt:lpstr>Arial</vt:lpstr>
      <vt:lpstr>Office Theme</vt:lpstr>
      <vt:lpstr>CS 3451: Computer Graphics</vt:lpstr>
      <vt:lpstr>Introductions</vt:lpstr>
      <vt:lpstr>PowerPoint Presentation</vt:lpstr>
      <vt:lpstr>TAs</vt:lpstr>
      <vt:lpstr>Elie Diaz</vt:lpstr>
      <vt:lpstr>Evan Goode</vt:lpstr>
      <vt:lpstr>Ryan He</vt:lpstr>
      <vt:lpstr>Daniel Kane</vt:lpstr>
      <vt:lpstr>Austin Passmore</vt:lpstr>
      <vt:lpstr>Isabelle Steffens</vt:lpstr>
      <vt:lpstr>Ethan Wilson</vt:lpstr>
      <vt:lpstr>Ray Tracing: Global Illumination &amp; Rendering</vt:lpstr>
      <vt:lpstr>Intuitive, Simple to Understand</vt:lpstr>
      <vt:lpstr>Basis of Modern Global Illumination</vt:lpstr>
      <vt:lpstr>Basis of Animated Film</vt:lpstr>
      <vt:lpstr>Online (“real-time”) Rendering Inverts Things</vt:lpstr>
      <vt:lpstr>GPUs let us blur the lines</vt:lpstr>
      <vt:lpstr>PowerPoint Presentation</vt:lpstr>
      <vt:lpstr>Overview of the Class</vt:lpstr>
      <vt:lpstr>Administrivia</vt:lpstr>
      <vt:lpstr>Topics</vt:lpstr>
      <vt:lpstr>Prerequisites</vt:lpstr>
      <vt:lpstr>Learning Objectives</vt:lpstr>
      <vt:lpstr>Class Resources on github.com</vt:lpstr>
      <vt:lpstr>Grading</vt:lpstr>
      <vt:lpstr>Lectures</vt:lpstr>
      <vt:lpstr>Annoying Warning</vt:lpstr>
      <vt:lpstr>Questions?</vt:lpstr>
      <vt:lpstr>PowerPoint Presentation</vt:lpstr>
      <vt:lpstr>Next class</vt:lpstr>
      <vt:lpstr>Setting up for Development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3451: Computer Graphics</dc:title>
  <dc:creator>Blair MacIntyre</dc:creator>
  <cp:lastModifiedBy>Blair MacIntyre</cp:lastModifiedBy>
  <cp:revision>43</cp:revision>
  <cp:lastPrinted>2015-08-17T13:13:35Z</cp:lastPrinted>
  <dcterms:created xsi:type="dcterms:W3CDTF">2015-07-31T19:48:08Z</dcterms:created>
  <dcterms:modified xsi:type="dcterms:W3CDTF">2019-08-20T15:35:08Z</dcterms:modified>
</cp:coreProperties>
</file>